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78" r:id="rId4"/>
    <p:sldId id="259" r:id="rId5"/>
    <p:sldId id="280" r:id="rId6"/>
    <p:sldId id="279" r:id="rId7"/>
    <p:sldId id="281" r:id="rId8"/>
    <p:sldId id="282" r:id="rId9"/>
    <p:sldId id="284" r:id="rId10"/>
    <p:sldId id="283" r:id="rId11"/>
    <p:sldId id="286" r:id="rId12"/>
    <p:sldId id="285" r:id="rId13"/>
    <p:sldId id="287" r:id="rId14"/>
    <p:sldId id="288" r:id="rId15"/>
    <p:sldId id="289" r:id="rId16"/>
    <p:sldId id="277"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00" autoAdjust="0"/>
  </p:normalViewPr>
  <p:slideViewPr>
    <p:cSldViewPr snapToGrid="0">
      <p:cViewPr varScale="1">
        <p:scale>
          <a:sx n="104" d="100"/>
          <a:sy n="104"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C4192DB-8B5D-4B2A-BF6B-73B6CB101FDE}" type="datetimeFigureOut">
              <a:rPr lang="en-US" smtClean="0"/>
              <a:t>6/10/2020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F966386-9682-4FCF-BF45-6CF685007496}" type="slidenum">
              <a:rPr lang="en-US" smtClean="0"/>
              <a:t>‹#›</a:t>
            </a:fld>
            <a:endParaRPr lang="en-US"/>
          </a:p>
        </p:txBody>
      </p:sp>
    </p:spTree>
    <p:extLst>
      <p:ext uri="{BB962C8B-B14F-4D97-AF65-F5344CB8AC3E}">
        <p14:creationId xmlns:p14="http://schemas.microsoft.com/office/powerpoint/2010/main" val="235581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davidson@marincoun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9ADD-39FB-4DD9-95E4-1E8F54A21E81}"/>
              </a:ext>
            </a:extLst>
          </p:cNvPr>
          <p:cNvSpPr>
            <a:spLocks noGrp="1"/>
          </p:cNvSpPr>
          <p:nvPr>
            <p:ph type="ctrTitle"/>
          </p:nvPr>
        </p:nvSpPr>
        <p:spPr>
          <a:xfrm>
            <a:off x="123093" y="1562100"/>
            <a:ext cx="12291646" cy="3329581"/>
          </a:xfrm>
        </p:spPr>
        <p:txBody>
          <a:bodyPr/>
          <a:lstStyle/>
          <a:p>
            <a:r>
              <a:rPr lang="en-US" sz="6600" dirty="0">
                <a:latin typeface="Arial" panose="020B0604020202020204" pitchFamily="34" charset="0"/>
                <a:cs typeface="Arial" panose="020B0604020202020204" pitchFamily="34" charset="0"/>
              </a:rPr>
              <a:t>Integrating the </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Access and Functional Needs Coordinator Role Into Your Emergency Operations Center</a:t>
            </a:r>
          </a:p>
        </p:txBody>
      </p:sp>
    </p:spTree>
    <p:extLst>
      <p:ext uri="{BB962C8B-B14F-4D97-AF65-F5344CB8AC3E}">
        <p14:creationId xmlns:p14="http://schemas.microsoft.com/office/powerpoint/2010/main" val="42445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Access and Functional Needs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Position; the Ideal Candidate</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951167" y="1897254"/>
            <a:ext cx="8946541" cy="4195481"/>
          </a:xfrm>
        </p:spPr>
        <p:txBody>
          <a:bodyPr>
            <a:normAutofit/>
          </a:bodyPr>
          <a:lstStyle/>
          <a:p>
            <a:pPr>
              <a:buClr>
                <a:srgbClr val="1E5155">
                  <a:lumMod val="40000"/>
                  <a:lumOff val="60000"/>
                </a:srgbClr>
              </a:buClr>
            </a:pPr>
            <a:r>
              <a:rPr lang="en-US" sz="2800" dirty="0">
                <a:latin typeface="Arial" panose="020B0604020202020204" pitchFamily="34" charset="0"/>
                <a:cs typeface="Arial" panose="020B0604020202020204" pitchFamily="34" charset="0"/>
              </a:rPr>
              <a:t>ADA Coordinator;</a:t>
            </a:r>
          </a:p>
          <a:p>
            <a:pPr>
              <a:buClr>
                <a:srgbClr val="1E5155">
                  <a:lumMod val="40000"/>
                  <a:lumOff val="60000"/>
                </a:srgbClr>
              </a:buClr>
            </a:pPr>
            <a:r>
              <a:rPr lang="en-US" sz="2800" dirty="0">
                <a:latin typeface="Arial" panose="020B0604020202020204" pitchFamily="34" charset="0"/>
                <a:cs typeface="Arial" panose="020B0604020202020204" pitchFamily="34" charset="0"/>
              </a:rPr>
              <a:t>Organizational Employee or Community Partner with strong organizational knowledge;</a:t>
            </a:r>
          </a:p>
          <a:p>
            <a:pPr>
              <a:buClr>
                <a:srgbClr val="1E5155">
                  <a:lumMod val="40000"/>
                  <a:lumOff val="60000"/>
                </a:srgbClr>
              </a:buClr>
            </a:pPr>
            <a:r>
              <a:rPr lang="en-US" sz="2800" dirty="0">
                <a:latin typeface="Arial" panose="020B0604020202020204" pitchFamily="34" charset="0"/>
                <a:cs typeface="Arial" panose="020B0604020202020204" pitchFamily="34" charset="0"/>
              </a:rPr>
              <a:t>Strong ties with other local jurisdictions and municipal agencies, the Disability Community and Community Based Disability Organizations;</a:t>
            </a:r>
          </a:p>
          <a:p>
            <a:pPr>
              <a:buClr>
                <a:srgbClr val="1E5155">
                  <a:lumMod val="40000"/>
                  <a:lumOff val="60000"/>
                </a:srgbClr>
              </a:buClr>
            </a:pPr>
            <a:r>
              <a:rPr lang="en-US" sz="2800" dirty="0">
                <a:latin typeface="Arial" panose="020B0604020202020204" pitchFamily="34" charset="0"/>
                <a:cs typeface="Arial" panose="020B0604020202020204" pitchFamily="34" charset="0"/>
              </a:rPr>
              <a:t>Knowledge of Digital Accessibility Laws and Applications.</a:t>
            </a:r>
          </a:p>
          <a:p>
            <a:pPr>
              <a:buClr>
                <a:srgbClr val="1E5155">
                  <a:lumMod val="40000"/>
                  <a:lumOff val="60000"/>
                </a:srgbClr>
              </a:buCl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93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Participate in Tabletop Exercises and Planning Activities Before an Activation</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2896199"/>
            <a:ext cx="8946541" cy="3331882"/>
          </a:xfrm>
        </p:spPr>
        <p:txBody>
          <a:bodyPr>
            <a:normAutofit/>
          </a:bodyPr>
          <a:lstStyle/>
          <a:p>
            <a:r>
              <a:rPr lang="en-US" sz="2800" dirty="0">
                <a:latin typeface="Arial" panose="020B0604020202020204" pitchFamily="34" charset="0"/>
                <a:cs typeface="Arial" panose="020B0604020202020204" pitchFamily="34" charset="0"/>
              </a:rPr>
              <a:t>Engage early and often!</a:t>
            </a:r>
          </a:p>
          <a:p>
            <a:r>
              <a:rPr lang="en-US" sz="2800" dirty="0">
                <a:latin typeface="Arial" panose="020B0604020202020204" pitchFamily="34" charset="0"/>
                <a:cs typeface="Arial" panose="020B0604020202020204" pitchFamily="34" charset="0"/>
              </a:rPr>
              <a:t>Make AFN a household term!</a:t>
            </a:r>
          </a:p>
          <a:p>
            <a:r>
              <a:rPr lang="en-US" sz="2800" dirty="0">
                <a:latin typeface="Arial" panose="020B0604020202020204" pitchFamily="34" charset="0"/>
                <a:cs typeface="Arial" panose="020B0604020202020204" pitchFamily="34" charset="0"/>
              </a:rPr>
              <a:t>Educate the AFN Community on preparation!</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9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Examples of Activities During Activation I</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p:txBody>
          <a:bodyPr>
            <a:normAutofit lnSpcReduction="10000"/>
          </a:bodyPr>
          <a:lstStyle/>
          <a:p>
            <a:r>
              <a:rPr lang="en-US" sz="2800" dirty="0">
                <a:latin typeface="Arial" panose="020B0604020202020204" pitchFamily="34" charset="0"/>
                <a:cs typeface="Arial" panose="020B0604020202020204" pitchFamily="34" charset="0"/>
              </a:rPr>
              <a:t>Executing contracts and securing services (ASL, CDI, CART Captioning, etc.);</a:t>
            </a:r>
          </a:p>
          <a:p>
            <a:r>
              <a:rPr lang="en-US" sz="2800" dirty="0">
                <a:latin typeface="Arial" panose="020B0604020202020204" pitchFamily="34" charset="0"/>
                <a:cs typeface="Arial" panose="020B0604020202020204" pitchFamily="34" charset="0"/>
              </a:rPr>
              <a:t>Linking CBO’s that serve individuals with disabilities with emergency response personnel;</a:t>
            </a:r>
          </a:p>
          <a:p>
            <a:r>
              <a:rPr lang="en-US" sz="2800" dirty="0">
                <a:latin typeface="Arial" panose="020B0604020202020204" pitchFamily="34" charset="0"/>
                <a:cs typeface="Arial" panose="020B0604020202020204" pitchFamily="34" charset="0"/>
              </a:rPr>
              <a:t>Coordinating with PIO teams to ensure accessible communications;</a:t>
            </a:r>
          </a:p>
          <a:p>
            <a:r>
              <a:rPr lang="en-US" sz="2800" dirty="0">
                <a:latin typeface="Arial" panose="020B0604020202020204" pitchFamily="34" charset="0"/>
                <a:cs typeface="Arial" panose="020B0604020202020204" pitchFamily="34" charset="0"/>
              </a:rPr>
              <a:t>Coordinating with HR and IT to ensure digital formats are accessible to employees with disabilities and the public;</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77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Examples of Activities During Activation II</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2012278"/>
            <a:ext cx="8946541" cy="4195481"/>
          </a:xfrm>
        </p:spPr>
        <p:txBody>
          <a:bodyPr>
            <a:normAutofit/>
          </a:bodyPr>
          <a:lstStyle/>
          <a:p>
            <a:r>
              <a:rPr lang="en-US" sz="2800" dirty="0">
                <a:latin typeface="Arial" panose="020B0604020202020204" pitchFamily="34" charset="0"/>
                <a:cs typeface="Arial" panose="020B0604020202020204" pitchFamily="34" charset="0"/>
              </a:rPr>
              <a:t>Coordinating with other Departments to ensure policies and procedures are accessible (ex. Parks, Sheriff’s Office);</a:t>
            </a:r>
          </a:p>
          <a:p>
            <a:r>
              <a:rPr lang="en-US" sz="2800" dirty="0">
                <a:latin typeface="Arial" panose="020B0604020202020204" pitchFamily="34" charset="0"/>
                <a:cs typeface="Arial" panose="020B0604020202020204" pitchFamily="34" charset="0"/>
              </a:rPr>
              <a:t>Coordinating with food security initiatives;</a:t>
            </a:r>
          </a:p>
          <a:p>
            <a:r>
              <a:rPr lang="en-US" sz="2800" dirty="0">
                <a:latin typeface="Arial" panose="020B0604020202020204" pitchFamily="34" charset="0"/>
                <a:cs typeface="Arial" panose="020B0604020202020204" pitchFamily="34" charset="0"/>
              </a:rPr>
              <a:t>Educating Call Centers on how to place and receive CA Relay calls;</a:t>
            </a:r>
          </a:p>
          <a:p>
            <a:r>
              <a:rPr lang="en-US" sz="2800" dirty="0">
                <a:latin typeface="Arial" panose="020B0604020202020204" pitchFamily="34" charset="0"/>
                <a:cs typeface="Arial" panose="020B0604020202020204" pitchFamily="34" charset="0"/>
              </a:rPr>
              <a:t>Coordinate with Logistics to ensure all supplies procured are or include accessible options;</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00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Examples of Activities During Activation III</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2012278"/>
            <a:ext cx="8946541" cy="4195481"/>
          </a:xfrm>
        </p:spPr>
        <p:txBody>
          <a:bodyPr>
            <a:normAutofit/>
          </a:bodyPr>
          <a:lstStyle/>
          <a:p>
            <a:r>
              <a:rPr lang="en-US" sz="2800" dirty="0">
                <a:latin typeface="Arial" panose="020B0604020202020204" pitchFamily="34" charset="0"/>
                <a:cs typeface="Arial" panose="020B0604020202020204" pitchFamily="34" charset="0"/>
              </a:rPr>
              <a:t>Providing input on all planning, strategy, objective and action plan processes;</a:t>
            </a:r>
          </a:p>
          <a:p>
            <a:r>
              <a:rPr lang="en-US" sz="2800" dirty="0">
                <a:latin typeface="Arial" panose="020B0604020202020204" pitchFamily="34" charset="0"/>
                <a:cs typeface="Arial" panose="020B0604020202020204" pitchFamily="34" charset="0"/>
              </a:rPr>
              <a:t>Surveying sites for accessibility (temporary housing, sheltering, temporary work sites, testing sites, etc.); </a:t>
            </a:r>
          </a:p>
          <a:p>
            <a:r>
              <a:rPr lang="en-US" sz="2800" dirty="0">
                <a:latin typeface="Arial" panose="020B0604020202020204" pitchFamily="34" charset="0"/>
                <a:cs typeface="Arial" panose="020B0604020202020204" pitchFamily="34" charset="0"/>
              </a:rPr>
              <a:t>Coordinating with medical surge planners and identifying methods for obtaining DME and medications.</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208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Much Work Still to be Done!</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2012278"/>
            <a:ext cx="8946541" cy="4195481"/>
          </a:xfrm>
        </p:spPr>
        <p:txBody>
          <a:bodyPr>
            <a:normAutofit/>
          </a:bodyPr>
          <a:lstStyle/>
          <a:p>
            <a:r>
              <a:rPr lang="en-US" sz="2800" dirty="0">
                <a:latin typeface="Arial" panose="020B0604020202020204" pitchFamily="34" charset="0"/>
                <a:cs typeface="Arial" panose="020B0604020202020204" pitchFamily="34" charset="0"/>
              </a:rPr>
              <a:t>Policy and Procedure creation and changes;</a:t>
            </a:r>
          </a:p>
          <a:p>
            <a:r>
              <a:rPr lang="en-US" sz="2800" dirty="0">
                <a:latin typeface="Arial" panose="020B0604020202020204" pitchFamily="34" charset="0"/>
                <a:cs typeface="Arial" panose="020B0604020202020204" pitchFamily="34" charset="0"/>
              </a:rPr>
              <a:t>Culture change still needed;</a:t>
            </a:r>
          </a:p>
          <a:p>
            <a:r>
              <a:rPr lang="en-US" sz="2800" dirty="0">
                <a:latin typeface="Arial" panose="020B0604020202020204" pitchFamily="34" charset="0"/>
                <a:cs typeface="Arial" panose="020B0604020202020204" pitchFamily="34" charset="0"/>
              </a:rPr>
              <a:t>Infrastructure of the position to be built out;</a:t>
            </a:r>
          </a:p>
          <a:p>
            <a:r>
              <a:rPr lang="en-US" sz="2800" dirty="0">
                <a:latin typeface="Arial" panose="020B0604020202020204" pitchFamily="34" charset="0"/>
                <a:cs typeface="Arial" panose="020B0604020202020204" pitchFamily="34" charset="0"/>
              </a:rPr>
              <a:t>Networking and trust building still needed;</a:t>
            </a:r>
          </a:p>
          <a:p>
            <a:r>
              <a:rPr lang="en-US" sz="2800" dirty="0">
                <a:latin typeface="Arial" panose="020B0604020202020204" pitchFamily="34" charset="0"/>
                <a:cs typeface="Arial" panose="020B0604020202020204" pitchFamily="34" charset="0"/>
              </a:rPr>
              <a:t>Layering of additional disasters (PSPS, fires) will further complicate and delay.</a:t>
            </a:r>
          </a:p>
          <a:p>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22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9ADD-39FB-4DD9-95E4-1E8F54A21E81}"/>
              </a:ext>
            </a:extLst>
          </p:cNvPr>
          <p:cNvSpPr>
            <a:spLocks noGrp="1"/>
          </p:cNvSpPr>
          <p:nvPr>
            <p:ph type="ctrTitle"/>
          </p:nvPr>
        </p:nvSpPr>
        <p:spPr>
          <a:xfrm>
            <a:off x="173893" y="1676400"/>
            <a:ext cx="12291646" cy="3329581"/>
          </a:xfrm>
        </p:spPr>
        <p:txBody>
          <a:bodyPr/>
          <a:lstStyle/>
          <a:p>
            <a:r>
              <a:rPr lang="en-US" sz="6600" dirty="0">
                <a:solidFill>
                  <a:srgbClr val="EBEBEB"/>
                </a:solidFill>
                <a:latin typeface="Arial" panose="020B0604020202020204" pitchFamily="34" charset="0"/>
                <a:cs typeface="Arial" panose="020B0604020202020204" pitchFamily="34" charset="0"/>
              </a:rPr>
              <a:t>Integrating the </a:t>
            </a:r>
            <a:br>
              <a:rPr lang="en-US" sz="6600" dirty="0">
                <a:solidFill>
                  <a:srgbClr val="EBEBEB"/>
                </a:solidFill>
                <a:latin typeface="Arial" panose="020B0604020202020204" pitchFamily="34" charset="0"/>
                <a:cs typeface="Arial" panose="020B0604020202020204" pitchFamily="34" charset="0"/>
              </a:rPr>
            </a:br>
            <a:r>
              <a:rPr lang="en-US" sz="6600" dirty="0">
                <a:solidFill>
                  <a:srgbClr val="EBEBEB"/>
                </a:solidFill>
                <a:latin typeface="Arial" panose="020B0604020202020204" pitchFamily="34" charset="0"/>
                <a:cs typeface="Arial" panose="020B0604020202020204" pitchFamily="34" charset="0"/>
              </a:rPr>
              <a:t>Access and Functional Needs Coordinator Role Into Your Emergency Operations Center</a:t>
            </a:r>
            <a:endParaRPr lang="en-US" sz="6600" dirty="0"/>
          </a:p>
        </p:txBody>
      </p:sp>
    </p:spTree>
    <p:extLst>
      <p:ext uri="{BB962C8B-B14F-4D97-AF65-F5344CB8AC3E}">
        <p14:creationId xmlns:p14="http://schemas.microsoft.com/office/powerpoint/2010/main" val="421285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E2F8-8B6E-4E7D-BE0D-D3D18C8DEC4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County of Marin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Disability Access Program</a:t>
            </a:r>
          </a:p>
        </p:txBody>
      </p:sp>
      <p:sp>
        <p:nvSpPr>
          <p:cNvPr id="8" name="TextBox 7">
            <a:extLst>
              <a:ext uri="{FF2B5EF4-FFF2-40B4-BE49-F238E27FC236}">
                <a16:creationId xmlns:a16="http://schemas.microsoft.com/office/drawing/2014/main" id="{8AC14D78-2F44-4C22-A887-47413F853627}"/>
              </a:ext>
            </a:extLst>
          </p:cNvPr>
          <p:cNvSpPr txBox="1"/>
          <p:nvPr/>
        </p:nvSpPr>
        <p:spPr>
          <a:xfrm>
            <a:off x="781604" y="2672080"/>
            <a:ext cx="5577168" cy="3539430"/>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Laney C. Davidson, MPA</a:t>
            </a:r>
          </a:p>
          <a:p>
            <a:r>
              <a:rPr lang="en-US" sz="3200" dirty="0">
                <a:latin typeface="Arial" panose="020B0604020202020204" pitchFamily="34" charset="0"/>
                <a:cs typeface="Arial" panose="020B0604020202020204" pitchFamily="34" charset="0"/>
              </a:rPr>
              <a:t>Disability Access Manager</a:t>
            </a:r>
          </a:p>
          <a:p>
            <a:r>
              <a:rPr lang="en-US" sz="3200" dirty="0">
                <a:latin typeface="Arial" panose="020B0604020202020204" pitchFamily="34" charset="0"/>
                <a:cs typeface="Arial" panose="020B0604020202020204" pitchFamily="34" charset="0"/>
              </a:rPr>
              <a:t>ADA Coordinator, AFN Officer</a:t>
            </a:r>
          </a:p>
          <a:p>
            <a:r>
              <a:rPr lang="en-US" sz="3200" dirty="0">
                <a:latin typeface="Arial" panose="020B0604020202020204" pitchFamily="34" charset="0"/>
                <a:cs typeface="Arial" panose="020B0604020202020204" pitchFamily="34" charset="0"/>
              </a:rPr>
              <a:t>(707) 333-4549</a:t>
            </a:r>
          </a:p>
          <a:p>
            <a:r>
              <a:rPr lang="en-US" sz="3200" dirty="0">
                <a:latin typeface="Arial" panose="020B0604020202020204" pitchFamily="34" charset="0"/>
                <a:cs typeface="Arial" panose="020B0604020202020204" pitchFamily="34" charset="0"/>
              </a:rPr>
              <a:t>CA Relay 711</a:t>
            </a:r>
          </a:p>
          <a:p>
            <a:r>
              <a:rPr lang="en-US" sz="3200" dirty="0">
                <a:latin typeface="Arial" panose="020B0604020202020204" pitchFamily="34" charset="0"/>
                <a:cs typeface="Arial" panose="020B0604020202020204" pitchFamily="34" charset="0"/>
                <a:hlinkClick r:id="rId2"/>
              </a:rPr>
              <a:t>ldavidson@marincounty.org</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7" name="Content Placeholder 6" descr="A graphic showing a circle with three equal sections connected by arrows moving along the edge. Each arrow points to the next section indicating that each is connected. The sections reads as follow: Civil rights training and technical assistance, program accessibility consultation and resources, architectural engineering and accessibility plan reviews and site surveys.">
            <a:extLst>
              <a:ext uri="{FF2B5EF4-FFF2-40B4-BE49-F238E27FC236}">
                <a16:creationId xmlns:a16="http://schemas.microsoft.com/office/drawing/2014/main" id="{5BF3B574-B315-4A74-A9EB-668DEA45DA3E}"/>
              </a:ext>
            </a:extLst>
          </p:cNvPr>
          <p:cNvPicPr>
            <a:picLocks noGrp="1" noChangeAspect="1"/>
          </p:cNvPicPr>
          <p:nvPr>
            <p:ph idx="1"/>
          </p:nvPr>
        </p:nvPicPr>
        <p:blipFill>
          <a:blip r:embed="rId3"/>
          <a:stretch>
            <a:fillRect/>
          </a:stretch>
        </p:blipFill>
        <p:spPr>
          <a:xfrm>
            <a:off x="5886534" y="1650402"/>
            <a:ext cx="6524136" cy="4754880"/>
          </a:xfrm>
          <a:prstGeom prst="rect">
            <a:avLst/>
          </a:prstGeom>
        </p:spPr>
      </p:pic>
    </p:spTree>
    <p:extLst>
      <p:ext uri="{BB962C8B-B14F-4D97-AF65-F5344CB8AC3E}">
        <p14:creationId xmlns:p14="http://schemas.microsoft.com/office/powerpoint/2010/main" val="387053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E2F8-8B6E-4E7D-BE0D-D3D18C8DEC4A}"/>
              </a:ext>
            </a:extLst>
          </p:cNvPr>
          <p:cNvSpPr>
            <a:spLocks noGrp="1"/>
          </p:cNvSpPr>
          <p:nvPr>
            <p:ph type="title"/>
          </p:nvPr>
        </p:nvSpPr>
        <p:spPr>
          <a:xfrm>
            <a:off x="635951" y="397790"/>
            <a:ext cx="9404723" cy="1400530"/>
          </a:xfrm>
        </p:spPr>
        <p:txBody>
          <a:bodyPr/>
          <a:lstStyle/>
          <a:p>
            <a:r>
              <a:rPr lang="en-US" b="1" dirty="0">
                <a:latin typeface="Arial" panose="020B0604020202020204" pitchFamily="34" charset="0"/>
                <a:cs typeface="Arial" panose="020B0604020202020204" pitchFamily="34" charset="0"/>
              </a:rPr>
              <a:t>Individuals with Access and Functional Needs (AFN)</a:t>
            </a:r>
          </a:p>
        </p:txBody>
      </p:sp>
      <p:sp>
        <p:nvSpPr>
          <p:cNvPr id="3" name="TextBox 2">
            <a:extLst>
              <a:ext uri="{FF2B5EF4-FFF2-40B4-BE49-F238E27FC236}">
                <a16:creationId xmlns:a16="http://schemas.microsoft.com/office/drawing/2014/main" id="{EFE7D3B1-68B5-4463-AE00-2AAFAC9733CE}"/>
              </a:ext>
            </a:extLst>
          </p:cNvPr>
          <p:cNvSpPr txBox="1"/>
          <p:nvPr/>
        </p:nvSpPr>
        <p:spPr>
          <a:xfrm>
            <a:off x="138892" y="1875765"/>
            <a:ext cx="12146274" cy="523220"/>
          </a:xfrm>
          <a:prstGeom prst="rect">
            <a:avLst/>
          </a:prstGeom>
          <a:noFill/>
        </p:spPr>
        <p:txBody>
          <a:bodyPr wrap="none" rtlCol="0">
            <a:spAutoFit/>
          </a:bodyPr>
          <a:lstStyle/>
          <a:p>
            <a:pPr lvl="0">
              <a:spcBef>
                <a:spcPts val="1000"/>
              </a:spcBef>
              <a:buClr>
                <a:srgbClr val="1E5155">
                  <a:lumMod val="40000"/>
                  <a:lumOff val="60000"/>
                </a:srgbClr>
              </a:buClr>
              <a:buSzPct val="80000"/>
            </a:pPr>
            <a:r>
              <a:rPr lang="en-US" sz="2800" dirty="0">
                <a:solidFill>
                  <a:prstClr val="white"/>
                </a:solidFill>
                <a:latin typeface="Arial" panose="020B0604020202020204" pitchFamily="34" charset="0"/>
                <a:ea typeface="+mj-ea"/>
                <a:cs typeface="Arial" panose="020B0604020202020204" pitchFamily="34" charset="0"/>
              </a:rPr>
              <a:t>Access and functional needs (AFN) refers to individuals who are or have:</a:t>
            </a:r>
          </a:p>
        </p:txBody>
      </p:sp>
      <p:sp>
        <p:nvSpPr>
          <p:cNvPr id="4" name="Content Placeholder 3">
            <a:extLst>
              <a:ext uri="{FF2B5EF4-FFF2-40B4-BE49-F238E27FC236}">
                <a16:creationId xmlns:a16="http://schemas.microsoft.com/office/drawing/2014/main" id="{975CA1E6-D699-4F1C-9F0C-F173F798AF50}"/>
              </a:ext>
            </a:extLst>
          </p:cNvPr>
          <p:cNvSpPr txBox="1">
            <a:spLocks noGrp="1"/>
          </p:cNvSpPr>
          <p:nvPr>
            <p:ph idx="1"/>
          </p:nvPr>
        </p:nvSpPr>
        <p:spPr>
          <a:xfrm>
            <a:off x="78659" y="2203043"/>
            <a:ext cx="11814801" cy="5986254"/>
          </a:xfrm>
          <a:prstGeom prst="rect">
            <a:avLst/>
          </a:prstGeom>
          <a:noFill/>
        </p:spPr>
        <p:txBody>
          <a:bodyPr wrap="square" numCol="2" rtlCol="0">
            <a:spAutoFit/>
          </a:bodyPr>
          <a:lstStyle/>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Physical, developmental, mental health or intellectual disabilities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Chronic conditions or injuries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Limited English proficiency</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Older adults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Children</a:t>
            </a: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Low income, homeless and houseless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Transportation disadvantaged (i.e., dependent on public transit)</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Pregnant women</a:t>
            </a:r>
          </a:p>
          <a:p>
            <a:pP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48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a:xfrm>
            <a:off x="236536" y="331623"/>
            <a:ext cx="9404723" cy="887577"/>
          </a:xfrm>
        </p:spPr>
        <p:txBody>
          <a:bodyPr/>
          <a:lstStyle/>
          <a:p>
            <a:r>
              <a:rPr lang="en-US" b="1" dirty="0">
                <a:latin typeface="Arial" panose="020B0604020202020204" pitchFamily="34" charset="0"/>
                <a:cs typeface="Arial" panose="020B0604020202020204" pitchFamily="34" charset="0"/>
              </a:rPr>
              <a:t>EOC Organizational Chart</a:t>
            </a:r>
          </a:p>
        </p:txBody>
      </p:sp>
      <p:graphicFrame>
        <p:nvGraphicFramePr>
          <p:cNvPr id="7" name="Content Placeholder 6" descr="An organizational flow chart. At the top is EOC Director. The next tier down has the following sections: EOC Coordinator, Safety and Security Officer, Legal Advisor, Public Information Officer, Liaison Officer, AFN Officer. A subsection off of Public Information Officer reads PIO Assistant. A subsection off of AFN Officer reads AFN Assistant. The next tier down reads Public Health Officer. The final tier reads: Operations Coordinator, Plans and Intel Coordinator, Logistics Coordinator and Finance Coordinator.">
            <a:extLst>
              <a:ext uri="{FF2B5EF4-FFF2-40B4-BE49-F238E27FC236}">
                <a16:creationId xmlns:a16="http://schemas.microsoft.com/office/drawing/2014/main" id="{1B8AFEAF-81B3-45E0-A0BE-01ACBDA10C6B}"/>
              </a:ext>
            </a:extLst>
          </p:cNvPr>
          <p:cNvGraphicFramePr>
            <a:graphicFrameLocks noGrp="1"/>
          </p:cNvGraphicFramePr>
          <p:nvPr>
            <p:ph idx="1"/>
            <p:extLst>
              <p:ext uri="{D42A27DB-BD31-4B8C-83A1-F6EECF244321}">
                <p14:modId xmlns:p14="http://schemas.microsoft.com/office/powerpoint/2010/main" val="357610469"/>
              </p:ext>
            </p:extLst>
          </p:nvPr>
        </p:nvGraphicFramePr>
        <p:xfrm>
          <a:off x="419100" y="1495425"/>
          <a:ext cx="10239375" cy="5240502"/>
        </p:xfrm>
        <a:graphic>
          <a:graphicData uri="http://schemas.openxmlformats.org/drawingml/2006/table">
            <a:tbl>
              <a:tblPr firstRow="1"/>
              <a:tblGrid>
                <a:gridCol w="239117">
                  <a:extLst>
                    <a:ext uri="{9D8B030D-6E8A-4147-A177-3AD203B41FA5}">
                      <a16:colId xmlns:a16="http://schemas.microsoft.com/office/drawing/2014/main" val="3935495865"/>
                    </a:ext>
                  </a:extLst>
                </a:gridCol>
                <a:gridCol w="273278">
                  <a:extLst>
                    <a:ext uri="{9D8B030D-6E8A-4147-A177-3AD203B41FA5}">
                      <a16:colId xmlns:a16="http://schemas.microsoft.com/office/drawing/2014/main" val="2301806216"/>
                    </a:ext>
                  </a:extLst>
                </a:gridCol>
                <a:gridCol w="239117">
                  <a:extLst>
                    <a:ext uri="{9D8B030D-6E8A-4147-A177-3AD203B41FA5}">
                      <a16:colId xmlns:a16="http://schemas.microsoft.com/office/drawing/2014/main" val="1079503515"/>
                    </a:ext>
                  </a:extLst>
                </a:gridCol>
                <a:gridCol w="708815">
                  <a:extLst>
                    <a:ext uri="{9D8B030D-6E8A-4147-A177-3AD203B41FA5}">
                      <a16:colId xmlns:a16="http://schemas.microsoft.com/office/drawing/2014/main" val="2683461611"/>
                    </a:ext>
                  </a:extLst>
                </a:gridCol>
                <a:gridCol w="350136">
                  <a:extLst>
                    <a:ext uri="{9D8B030D-6E8A-4147-A177-3AD203B41FA5}">
                      <a16:colId xmlns:a16="http://schemas.microsoft.com/office/drawing/2014/main" val="1620568472"/>
                    </a:ext>
                  </a:extLst>
                </a:gridCol>
                <a:gridCol w="350136">
                  <a:extLst>
                    <a:ext uri="{9D8B030D-6E8A-4147-A177-3AD203B41FA5}">
                      <a16:colId xmlns:a16="http://schemas.microsoft.com/office/drawing/2014/main" val="3672346299"/>
                    </a:ext>
                  </a:extLst>
                </a:gridCol>
                <a:gridCol w="401377">
                  <a:extLst>
                    <a:ext uri="{9D8B030D-6E8A-4147-A177-3AD203B41FA5}">
                      <a16:colId xmlns:a16="http://schemas.microsoft.com/office/drawing/2014/main" val="1531003068"/>
                    </a:ext>
                  </a:extLst>
                </a:gridCol>
                <a:gridCol w="350136">
                  <a:extLst>
                    <a:ext uri="{9D8B030D-6E8A-4147-A177-3AD203B41FA5}">
                      <a16:colId xmlns:a16="http://schemas.microsoft.com/office/drawing/2014/main" val="498081492"/>
                    </a:ext>
                  </a:extLst>
                </a:gridCol>
                <a:gridCol w="213498">
                  <a:extLst>
                    <a:ext uri="{9D8B030D-6E8A-4147-A177-3AD203B41FA5}">
                      <a16:colId xmlns:a16="http://schemas.microsoft.com/office/drawing/2014/main" val="1925633304"/>
                    </a:ext>
                  </a:extLst>
                </a:gridCol>
                <a:gridCol w="435536">
                  <a:extLst>
                    <a:ext uri="{9D8B030D-6E8A-4147-A177-3AD203B41FA5}">
                      <a16:colId xmlns:a16="http://schemas.microsoft.com/office/drawing/2014/main" val="3034165524"/>
                    </a:ext>
                  </a:extLst>
                </a:gridCol>
                <a:gridCol w="478237">
                  <a:extLst>
                    <a:ext uri="{9D8B030D-6E8A-4147-A177-3AD203B41FA5}">
                      <a16:colId xmlns:a16="http://schemas.microsoft.com/office/drawing/2014/main" val="7253014"/>
                    </a:ext>
                  </a:extLst>
                </a:gridCol>
                <a:gridCol w="990633">
                  <a:extLst>
                    <a:ext uri="{9D8B030D-6E8A-4147-A177-3AD203B41FA5}">
                      <a16:colId xmlns:a16="http://schemas.microsoft.com/office/drawing/2014/main" val="3249793831"/>
                    </a:ext>
                  </a:extLst>
                </a:gridCol>
                <a:gridCol w="273278">
                  <a:extLst>
                    <a:ext uri="{9D8B030D-6E8A-4147-A177-3AD203B41FA5}">
                      <a16:colId xmlns:a16="http://schemas.microsoft.com/office/drawing/2014/main" val="1690001827"/>
                    </a:ext>
                  </a:extLst>
                </a:gridCol>
                <a:gridCol w="256199">
                  <a:extLst>
                    <a:ext uri="{9D8B030D-6E8A-4147-A177-3AD203B41FA5}">
                      <a16:colId xmlns:a16="http://schemas.microsoft.com/office/drawing/2014/main" val="2811259341"/>
                    </a:ext>
                  </a:extLst>
                </a:gridCol>
                <a:gridCol w="1349309">
                  <a:extLst>
                    <a:ext uri="{9D8B030D-6E8A-4147-A177-3AD203B41FA5}">
                      <a16:colId xmlns:a16="http://schemas.microsoft.com/office/drawing/2014/main" val="596691416"/>
                    </a:ext>
                  </a:extLst>
                </a:gridCol>
                <a:gridCol w="990633">
                  <a:extLst>
                    <a:ext uri="{9D8B030D-6E8A-4147-A177-3AD203B41FA5}">
                      <a16:colId xmlns:a16="http://schemas.microsoft.com/office/drawing/2014/main" val="25321328"/>
                    </a:ext>
                  </a:extLst>
                </a:gridCol>
                <a:gridCol w="315977">
                  <a:extLst>
                    <a:ext uri="{9D8B030D-6E8A-4147-A177-3AD203B41FA5}">
                      <a16:colId xmlns:a16="http://schemas.microsoft.com/office/drawing/2014/main" val="1446493333"/>
                    </a:ext>
                  </a:extLst>
                </a:gridCol>
                <a:gridCol w="230579">
                  <a:extLst>
                    <a:ext uri="{9D8B030D-6E8A-4147-A177-3AD203B41FA5}">
                      <a16:colId xmlns:a16="http://schemas.microsoft.com/office/drawing/2014/main" val="606703896"/>
                    </a:ext>
                  </a:extLst>
                </a:gridCol>
                <a:gridCol w="896692">
                  <a:extLst>
                    <a:ext uri="{9D8B030D-6E8A-4147-A177-3AD203B41FA5}">
                      <a16:colId xmlns:a16="http://schemas.microsoft.com/office/drawing/2014/main" val="963270218"/>
                    </a:ext>
                  </a:extLst>
                </a:gridCol>
                <a:gridCol w="896692">
                  <a:extLst>
                    <a:ext uri="{9D8B030D-6E8A-4147-A177-3AD203B41FA5}">
                      <a16:colId xmlns:a16="http://schemas.microsoft.com/office/drawing/2014/main" val="841039489"/>
                    </a:ext>
                  </a:extLst>
                </a:gridCol>
              </a:tblGrid>
              <a:tr h="251708">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US" sz="1400" b="1" i="0" u="none" strike="noStrike" dirty="0">
                          <a:solidFill>
                            <a:srgbClr val="000000"/>
                          </a:solidFill>
                          <a:effectLst/>
                          <a:latin typeface="Arial" panose="020B0604020202020204" pitchFamily="34" charset="0"/>
                        </a:rPr>
                        <a:t>EOC Director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476637"/>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2555227"/>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073278"/>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400" b="0" i="0" u="none" strike="noStrike" dirty="0">
                          <a:solidFill>
                            <a:srgbClr val="000000"/>
                          </a:solidFill>
                          <a:effectLst/>
                          <a:latin typeface="Arial" panose="020B0604020202020204" pitchFamily="34" charset="0"/>
                        </a:rPr>
                        <a:t>EOC Coordinator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0" i="0" u="none" strike="noStrike">
                          <a:solidFill>
                            <a:srgbClr val="000000"/>
                          </a:solidFill>
                          <a:effectLst/>
                          <a:latin typeface="Arial" panose="020B0604020202020204" pitchFamily="34" charset="0"/>
                        </a:rPr>
                        <a:t>Public Information Officer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0882446"/>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1285098"/>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0" i="0" u="none" strike="noStrike" dirty="0">
                          <a:solidFill>
                            <a:srgbClr val="000000"/>
                          </a:solidFill>
                          <a:effectLst/>
                          <a:latin typeface="Arial" panose="020B0604020202020204" pitchFamily="34" charset="0"/>
                        </a:rPr>
                        <a:t>PIO Assistant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extLst>
                  <a:ext uri="{0D108BD9-81ED-4DB2-BD59-A6C34878D82A}">
                    <a16:rowId xmlns:a16="http://schemas.microsoft.com/office/drawing/2014/main" val="766673248"/>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400" b="0" i="0" u="none" strike="noStrike">
                          <a:solidFill>
                            <a:srgbClr val="000000"/>
                          </a:solidFill>
                          <a:effectLst/>
                          <a:latin typeface="Arial" panose="020B0604020202020204" pitchFamily="34" charset="0"/>
                        </a:rPr>
                        <a:t>Safety and Security Officer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0" i="0" u="none" strike="noStrike" dirty="0">
                          <a:solidFill>
                            <a:srgbClr val="000000"/>
                          </a:solidFill>
                          <a:effectLst/>
                          <a:latin typeface="Arial" panose="020B0604020202020204" pitchFamily="34" charset="0"/>
                        </a:rPr>
                        <a:t>Liaison Officer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extLst>
                  <a:ext uri="{0D108BD9-81ED-4DB2-BD59-A6C34878D82A}">
                    <a16:rowId xmlns:a16="http://schemas.microsoft.com/office/drawing/2014/main" val="1276652345"/>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255717"/>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7086210"/>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400" b="0" i="0" u="none" strike="noStrike" dirty="0">
                          <a:solidFill>
                            <a:srgbClr val="000000"/>
                          </a:solidFill>
                          <a:effectLst/>
                          <a:latin typeface="Arial" panose="020B0604020202020204" pitchFamily="34" charset="0"/>
                        </a:rPr>
                        <a:t>Legal Advisor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0" i="0" u="none" strike="noStrike">
                          <a:solidFill>
                            <a:srgbClr val="000000"/>
                          </a:solidFill>
                          <a:effectLst/>
                          <a:latin typeface="Arial" panose="020B0604020202020204" pitchFamily="34" charset="0"/>
                        </a:rPr>
                        <a:t>AFN Officer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9755274"/>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0" i="0" u="none" strike="noStrike" dirty="0">
                          <a:solidFill>
                            <a:srgbClr val="000000"/>
                          </a:solidFill>
                          <a:effectLst/>
                          <a:latin typeface="Arial" panose="020B0604020202020204" pitchFamily="34" charset="0"/>
                        </a:rPr>
                        <a:t>AFN Assistant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extLst>
                  <a:ext uri="{0D108BD9-81ED-4DB2-BD59-A6C34878D82A}">
                    <a16:rowId xmlns:a16="http://schemas.microsoft.com/office/drawing/2014/main" val="169201854"/>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extLst>
                  <a:ext uri="{0D108BD9-81ED-4DB2-BD59-A6C34878D82A}">
                    <a16:rowId xmlns:a16="http://schemas.microsoft.com/office/drawing/2014/main" val="1172330232"/>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400" b="0" i="0" u="none" strike="noStrike">
                          <a:solidFill>
                            <a:srgbClr val="000000"/>
                          </a:solidFill>
                          <a:effectLst/>
                          <a:latin typeface="Arial" panose="020B0604020202020204" pitchFamily="34" charset="0"/>
                        </a:rPr>
                        <a:t>Public Health Officer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654972100"/>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3367989"/>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837208"/>
                  </a:ext>
                </a:extLst>
              </a:tr>
              <a:tr h="234221">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503336"/>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997131"/>
                  </a:ext>
                </a:extLst>
              </a:tr>
              <a:tr h="251708">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sz="1400" b="1" i="0" u="none" strike="noStrike">
                          <a:solidFill>
                            <a:srgbClr val="000000"/>
                          </a:solidFill>
                          <a:effectLst/>
                          <a:latin typeface="Arial" panose="020B0604020202020204" pitchFamily="34" charset="0"/>
                        </a:rPr>
                        <a:t>Operations Coordinator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666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US" sz="1400" b="1" i="0" u="none" strike="noStrike">
                          <a:solidFill>
                            <a:srgbClr val="000000"/>
                          </a:solidFill>
                          <a:effectLst/>
                          <a:latin typeface="Arial" panose="020B0604020202020204" pitchFamily="34" charset="0"/>
                        </a:rPr>
                        <a:t>Plans &amp; Intel Coordinator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2F4"/>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1" i="0" u="none" strike="noStrike">
                          <a:solidFill>
                            <a:srgbClr val="000000"/>
                          </a:solidFill>
                          <a:effectLst/>
                          <a:latin typeface="Arial" panose="020B0604020202020204" pitchFamily="34" charset="0"/>
                        </a:rPr>
                        <a:t>Logistics Coordinator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1" i="0" u="none" strike="noStrike" dirty="0">
                          <a:solidFill>
                            <a:srgbClr val="000000"/>
                          </a:solidFill>
                          <a:effectLst/>
                          <a:latin typeface="Arial" panose="020B0604020202020204" pitchFamily="34" charset="0"/>
                        </a:rPr>
                        <a:t>Finance Coordinator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extLst>
                  <a:ext uri="{0D108BD9-81ED-4DB2-BD59-A6C34878D82A}">
                    <a16:rowId xmlns:a16="http://schemas.microsoft.com/office/drawing/2014/main" val="406341526"/>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pPr algn="ctr" fontAlgn="ctr"/>
                      <a:endParaRPr lang="en-US" sz="14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666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2F4"/>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extLst>
                  <a:ext uri="{0D108BD9-81ED-4DB2-BD59-A6C34878D82A}">
                    <a16:rowId xmlns:a16="http://schemas.microsoft.com/office/drawing/2014/main" val="3364214347"/>
                  </a:ext>
                </a:extLst>
              </a:tr>
              <a:tr h="242029">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2F4"/>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extLst>
                  <a:ext uri="{0D108BD9-81ED-4DB2-BD59-A6C34878D82A}">
                    <a16:rowId xmlns:a16="http://schemas.microsoft.com/office/drawing/2014/main" val="1671883786"/>
                  </a:ext>
                </a:extLst>
              </a:tr>
              <a:tr h="183033">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943712"/>
                  </a:ext>
                </a:extLst>
              </a:tr>
            </a:tbl>
          </a:graphicData>
        </a:graphic>
      </p:graphicFrame>
    </p:spTree>
    <p:extLst>
      <p:ext uri="{BB962C8B-B14F-4D97-AF65-F5344CB8AC3E}">
        <p14:creationId xmlns:p14="http://schemas.microsoft.com/office/powerpoint/2010/main" val="73787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a:xfrm>
            <a:off x="645130" y="609601"/>
            <a:ext cx="9404723" cy="1400530"/>
          </a:xfrm>
        </p:spPr>
        <p:txBody>
          <a:bodyPr/>
          <a:lstStyle/>
          <a:p>
            <a:r>
              <a:rPr lang="en-US" b="1" dirty="0">
                <a:latin typeface="Arial" panose="020B0604020202020204" pitchFamily="34" charset="0"/>
                <a:cs typeface="Arial" panose="020B0604020202020204" pitchFamily="34" charset="0"/>
              </a:rPr>
              <a:t>Incident Command Structure (ICS)</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503872" y="2052918"/>
            <a:ext cx="10347008" cy="4195481"/>
          </a:xfrm>
        </p:spPr>
        <p:txBody>
          <a:bodyPr>
            <a:normAutofit/>
          </a:bodyPr>
          <a:lstStyle/>
          <a:p>
            <a:pPr lvl="0">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“The Incident Command System (ICS) is a standardized hierarchical structure that allows for a cooperative response by multiple agencies, both within and outside of government, to organize and coordinate response activities without compromising the decision-making authority of local command”. – </a:t>
            </a:r>
            <a:r>
              <a:rPr lang="en-US" sz="2800" dirty="0" err="1">
                <a:solidFill>
                  <a:prstClr val="white"/>
                </a:solidFill>
                <a:latin typeface="Arial" panose="020B0604020202020204" pitchFamily="34" charset="0"/>
                <a:cs typeface="Arial" panose="020B0604020202020204" pitchFamily="34" charset="0"/>
              </a:rPr>
              <a:t>Americorps</a:t>
            </a:r>
            <a:r>
              <a:rPr lang="en-US" sz="2800" dirty="0">
                <a:solidFill>
                  <a:prstClr val="white"/>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40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Emergency Operations Plan</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“Crucial to the emergency response system are emergency operations plans (EOP), which describe who will do what, as well as when, with what resources, and by what authority--before, during, and immediately after an emergency”. - FEMA</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74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Building the Framework</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1597959"/>
            <a:ext cx="8946541" cy="4195481"/>
          </a:xfrm>
        </p:spPr>
        <p:txBody>
          <a:bodyPr>
            <a:normAutofit fontScale="92500" lnSpcReduction="20000"/>
          </a:bodyPr>
          <a:lstStyle/>
          <a:p>
            <a:pPr marL="0" lvl="0" indent="0">
              <a:buClr>
                <a:srgbClr val="1E5155">
                  <a:lumMod val="40000"/>
                  <a:lumOff val="60000"/>
                </a:srgbClr>
              </a:buClr>
              <a:buNone/>
            </a:pPr>
            <a:r>
              <a:rPr lang="en-US" sz="2800" dirty="0">
                <a:solidFill>
                  <a:prstClr val="white"/>
                </a:solidFill>
                <a:latin typeface="Arial" panose="020B0604020202020204" pitchFamily="34" charset="0"/>
                <a:cs typeface="Arial" panose="020B0604020202020204" pitchFamily="34" charset="0"/>
              </a:rPr>
              <a:t>Establish a positive working relationship with your:</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Office of Emergency Services</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Law Enforcement</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Fire Department</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Public Health Department</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Administrator/Managers Office</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Public Works Department</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IT Department</a:t>
            </a:r>
          </a:p>
          <a:p>
            <a:pPr lvl="1">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Disability Community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54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Access and Functional Needs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Position</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1104293" y="2662519"/>
            <a:ext cx="8946541" cy="4195481"/>
          </a:xfrm>
        </p:spPr>
        <p:txBody>
          <a:bodyPr>
            <a:normAutofit/>
          </a:bodyPr>
          <a:lstStyle/>
          <a:p>
            <a:pPr>
              <a:buClr>
                <a:srgbClr val="1E5155">
                  <a:lumMod val="40000"/>
                  <a:lumOff val="60000"/>
                </a:srgbClr>
              </a:buClr>
            </a:pPr>
            <a:r>
              <a:rPr lang="en-US" sz="2800" dirty="0">
                <a:latin typeface="Arial" panose="020B0604020202020204" pitchFamily="34" charset="0"/>
                <a:cs typeface="Arial" panose="020B0604020202020204" pitchFamily="34" charset="0"/>
              </a:rPr>
              <a:t>AFN Position within Management Section;</a:t>
            </a:r>
          </a:p>
          <a:p>
            <a:pPr>
              <a:buClr>
                <a:srgbClr val="1E5155">
                  <a:lumMod val="40000"/>
                  <a:lumOff val="60000"/>
                </a:srgbClr>
              </a:buClr>
            </a:pPr>
            <a:r>
              <a:rPr lang="en-US" sz="2800" dirty="0">
                <a:latin typeface="Arial" panose="020B0604020202020204" pitchFamily="34" charset="0"/>
                <a:cs typeface="Arial" panose="020B0604020202020204" pitchFamily="34" charset="0"/>
              </a:rPr>
              <a:t>Position Description;</a:t>
            </a:r>
          </a:p>
          <a:p>
            <a:pPr>
              <a:buClr>
                <a:srgbClr val="1E5155">
                  <a:lumMod val="40000"/>
                  <a:lumOff val="60000"/>
                </a:srgbClr>
              </a:buClr>
            </a:pPr>
            <a:r>
              <a:rPr lang="en-US" sz="2800" dirty="0">
                <a:latin typeface="Arial" panose="020B0604020202020204" pitchFamily="34" charset="0"/>
                <a:cs typeface="Arial" panose="020B0604020202020204" pitchFamily="34" charset="0"/>
              </a:rPr>
              <a:t>Checklists;</a:t>
            </a:r>
          </a:p>
          <a:p>
            <a:pPr>
              <a:buClr>
                <a:srgbClr val="1E5155">
                  <a:lumMod val="40000"/>
                  <a:lumOff val="60000"/>
                </a:srgbClr>
              </a:buClr>
            </a:pPr>
            <a:r>
              <a:rPr lang="en-US" sz="2800" dirty="0">
                <a:latin typeface="Arial" panose="020B0604020202020204" pitchFamily="34" charset="0"/>
                <a:cs typeface="Arial" panose="020B0604020202020204" pitchFamily="34" charset="0"/>
              </a:rPr>
              <a:t>Integration of AFN Processes and Procedures into other Section Operations.</a:t>
            </a:r>
          </a:p>
          <a:p>
            <a:pPr marL="0" indent="0">
              <a:buClr>
                <a:srgbClr val="1E5155">
                  <a:lumMod val="40000"/>
                  <a:lumOff val="60000"/>
                </a:srgbClr>
              </a:buClr>
              <a:buNone/>
            </a:pPr>
            <a:endParaRPr lang="en-US" sz="2800" dirty="0">
              <a:latin typeface="Arial" panose="020B0604020202020204" pitchFamily="34" charset="0"/>
              <a:cs typeface="Arial" panose="020B0604020202020204" pitchFamily="34" charset="0"/>
            </a:endParaRPr>
          </a:p>
          <a:p>
            <a:pPr>
              <a:buClr>
                <a:srgbClr val="1E5155">
                  <a:lumMod val="40000"/>
                  <a:lumOff val="60000"/>
                </a:srgbClr>
              </a:buCl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64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700-8490-4D35-B80D-E8FE247823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Access and Functional Needs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Position Description</a:t>
            </a:r>
          </a:p>
        </p:txBody>
      </p:sp>
      <p:sp>
        <p:nvSpPr>
          <p:cNvPr id="6" name="Content Placeholder 5">
            <a:extLst>
              <a:ext uri="{FF2B5EF4-FFF2-40B4-BE49-F238E27FC236}">
                <a16:creationId xmlns:a16="http://schemas.microsoft.com/office/drawing/2014/main" id="{7523CBB2-70A5-48ED-A587-A016FEDB9AC7}"/>
              </a:ext>
            </a:extLst>
          </p:cNvPr>
          <p:cNvSpPr>
            <a:spLocks noGrp="1"/>
          </p:cNvSpPr>
          <p:nvPr>
            <p:ph idx="1"/>
          </p:nvPr>
        </p:nvSpPr>
        <p:spPr>
          <a:xfrm>
            <a:off x="457200" y="2052918"/>
            <a:ext cx="10942320" cy="4195481"/>
          </a:xfrm>
        </p:spPr>
        <p:txBody>
          <a:bodyPr>
            <a:noAutofit/>
          </a:bodyPr>
          <a:lstStyle/>
          <a:p>
            <a:pPr marL="0" lvl="0" indent="0">
              <a:buClr>
                <a:srgbClr val="1E5155">
                  <a:lumMod val="40000"/>
                  <a:lumOff val="60000"/>
                </a:srgbClr>
              </a:buClr>
              <a:buNone/>
            </a:pPr>
            <a:r>
              <a:rPr lang="en-US" sz="2800" dirty="0">
                <a:solidFill>
                  <a:prstClr val="white"/>
                </a:solidFill>
                <a:latin typeface="Arial" panose="020B0604020202020204" pitchFamily="34" charset="0"/>
                <a:cs typeface="Arial" panose="020B0604020202020204" pitchFamily="34" charset="0"/>
              </a:rPr>
              <a:t>Access and Functional Needs (AFN) - The Access and Functional Needs </a:t>
            </a:r>
            <a:r>
              <a:rPr lang="en-US" sz="2800" u="sng" dirty="0">
                <a:solidFill>
                  <a:prstClr val="white"/>
                </a:solidFill>
                <a:latin typeface="Arial" panose="020B0604020202020204" pitchFamily="34" charset="0"/>
                <a:cs typeface="Arial" panose="020B0604020202020204" pitchFamily="34" charset="0"/>
              </a:rPr>
              <a:t>advocate</a:t>
            </a:r>
            <a:r>
              <a:rPr lang="en-US" sz="2800" dirty="0">
                <a:solidFill>
                  <a:prstClr val="white"/>
                </a:solidFill>
                <a:latin typeface="Arial" panose="020B0604020202020204" pitchFamily="34" charset="0"/>
                <a:cs typeface="Arial" panose="020B0604020202020204" pitchFamily="34" charset="0"/>
              </a:rPr>
              <a:t> evaluates operations in the context of people with disabilities and Access and Functional Needs (AFN), ensures that they receive adequate attention in planning and communications functions, and ensures that language and disability program access and physical accessibility issues are addressed at all levels of emergency response. </a:t>
            </a: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*EOP currently being updated </a:t>
            </a:r>
          </a:p>
        </p:txBody>
      </p:sp>
    </p:spTree>
    <p:extLst>
      <p:ext uri="{BB962C8B-B14F-4D97-AF65-F5344CB8AC3E}">
        <p14:creationId xmlns:p14="http://schemas.microsoft.com/office/powerpoint/2010/main" val="2564946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1892</TotalTime>
  <Words>786</Words>
  <Application>Microsoft Office PowerPoint</Application>
  <PresentationFormat>Widescreen</PresentationFormat>
  <Paragraphs>177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Integrating the  Access and Functional Needs Coordinator Role Into Your Emergency Operations Center</vt:lpstr>
      <vt:lpstr>County of Marin Disability Access Program</vt:lpstr>
      <vt:lpstr>Individuals with Access and Functional Needs (AFN)</vt:lpstr>
      <vt:lpstr>EOC Organizational Chart</vt:lpstr>
      <vt:lpstr>Incident Command Structure (ICS)</vt:lpstr>
      <vt:lpstr>Emergency Operations Plan</vt:lpstr>
      <vt:lpstr>Building the Framework</vt:lpstr>
      <vt:lpstr>Access and Functional Needs Position</vt:lpstr>
      <vt:lpstr>Access and Functional Needs Position Description</vt:lpstr>
      <vt:lpstr>Access and Functional Needs Position; the Ideal Candidate</vt:lpstr>
      <vt:lpstr>Participate in Tabletop Exercises and Planning Activities Before an Activation</vt:lpstr>
      <vt:lpstr>Examples of Activities During Activation I</vt:lpstr>
      <vt:lpstr>Examples of Activities During Activation II</vt:lpstr>
      <vt:lpstr>Examples of Activities During Activation III</vt:lpstr>
      <vt:lpstr>Much Work Still to be Done!</vt:lpstr>
      <vt:lpstr>Integrating the  Access and Functional Needs Coordinator Role Into Your Emergency Operations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for Individuals with Disabilities</dc:title>
  <dc:creator>Morgado, Laney</dc:creator>
  <cp:lastModifiedBy>Gabriel Navarrette</cp:lastModifiedBy>
  <cp:revision>65</cp:revision>
  <cp:lastPrinted>2020-06-10T20:05:48Z</cp:lastPrinted>
  <dcterms:created xsi:type="dcterms:W3CDTF">2019-05-16T16:49:41Z</dcterms:created>
  <dcterms:modified xsi:type="dcterms:W3CDTF">2020-06-10T20:07:42Z</dcterms:modified>
</cp:coreProperties>
</file>